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лгова Елена Борисовна" initials="ДЕБ" lastIdx="2" clrIdx="0">
    <p:extLst>
      <p:ext uri="{19B8F6BF-5375-455C-9EA6-DF929625EA0E}">
        <p15:presenceInfo xmlns:p15="http://schemas.microsoft.com/office/powerpoint/2012/main" userId="S-1-5-21-2356655543-2162514679-1277178298-325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33CCCC"/>
    <a:srgbClr val="00CC99"/>
    <a:srgbClr val="008080"/>
    <a:srgbClr val="006666"/>
    <a:srgbClr val="006699"/>
    <a:srgbClr val="FF5050"/>
    <a:srgbClr val="FF6600"/>
    <a:srgbClr val="FF7C80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260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51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4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60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757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980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6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3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0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85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53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394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F819F-0916-499B-A35D-D2997C780F8F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0F73D-EC2A-4696-BBE4-9C90C2736E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48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365" y="-753035"/>
            <a:ext cx="6226041" cy="2447365"/>
          </a:xfrm>
        </p:spPr>
        <p:txBody>
          <a:bodyPr/>
          <a:lstStyle/>
          <a:p>
            <a:br>
              <a:rPr lang="ru-RU" sz="3200" dirty="0">
                <a:solidFill>
                  <a:srgbClr val="5B9BD5">
                    <a:lumMod val="50000"/>
                  </a:srgbClr>
                </a:solidFill>
              </a:rPr>
            </a:br>
            <a:r>
              <a:rPr lang="ru-RU" sz="2800" dirty="0">
                <a:solidFill>
                  <a:srgbClr val="5B9BD5">
                    <a:lumMod val="50000"/>
                  </a:srgbClr>
                </a:solidFill>
              </a:rPr>
              <a:t>Что нужно знать о коррупции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5494" y="1185707"/>
            <a:ext cx="3894251" cy="2647888"/>
          </a:xfrm>
        </p:spPr>
        <p:txBody>
          <a:bodyPr>
            <a:normAutofit fontScale="25000" lnSpcReduction="20000"/>
          </a:bodyPr>
          <a:lstStyle/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4200" b="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4200" b="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4200" b="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ru-RU" sz="6400" u="sng" dirty="0">
              <a:solidFill>
                <a:srgbClr val="5B9BD5">
                  <a:lumMod val="5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6400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коррупция?</a:t>
            </a:r>
          </a:p>
          <a:p>
            <a:pPr lvl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5600" b="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</a:t>
            </a:r>
          </a:p>
          <a:p>
            <a:pPr lvl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5600" u="sng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Цель</a:t>
            </a:r>
            <a:r>
              <a:rPr lang="ru-RU" sz="5600" b="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получение выгоды для себя или для третьих лиц либо незаконное предоставление такой выгоды указанному лицу другими физическими лицами</a:t>
            </a:r>
          </a:p>
          <a:p>
            <a:endParaRPr lang="ru-RU" dirty="0">
              <a:gradFill>
                <a:gsLst>
                  <a:gs pos="0">
                    <a:srgbClr val="006699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1365" y="3485154"/>
            <a:ext cx="3212271" cy="3965699"/>
          </a:xfrm>
          <a:noFill/>
        </p:spPr>
        <p:txBody>
          <a:bodyPr>
            <a:normAutofit fontScale="85000" lnSpcReduction="20000"/>
          </a:bodyPr>
          <a:lstStyle/>
          <a:p>
            <a:pPr marL="0" lvl="0" indent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400" b="1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Что может быть </a:t>
            </a:r>
            <a:r>
              <a:rPr lang="ru-RU" sz="14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предметом коррупции</a:t>
            </a:r>
            <a:r>
              <a:rPr lang="ru-RU" sz="1400" b="1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lvl="0" indent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500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Имущество</a:t>
            </a:r>
            <a:r>
              <a:rPr lang="ru-RU" sz="1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3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деньги, в том числе валюта, ценные бумаги, иное имущество: изделия из драгоценных металлов и камней, продукты питания и другие товары, квартиры, земельные участки и другая недвижимость</a:t>
            </a:r>
          </a:p>
          <a:p>
            <a:pPr marL="0" lvl="0" indent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500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 и выгоды</a:t>
            </a:r>
            <a:r>
              <a:rPr lang="ru-RU" sz="150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осуществление лечения, ремонтных работ, предоставление услуг безвозмездно или по заниженной стоимости, а также выделение мест в муниципальных детских садах, трудоустройство родственников и другое</a:t>
            </a:r>
          </a:p>
          <a:p>
            <a:pPr marL="0" lvl="0" indent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500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Имущественные права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200" dirty="0">
                <a:latin typeface="Calibri" panose="020F0502020204030204" pitchFamily="34" charset="0"/>
              </a:rPr>
              <a:t>у должностного лица возникает возможность вступить во владение или распорядиться чужим имуществом как своим собственным, требовать от должника исполнения в свою пользу имущественных обязательств, получать доходы от использования бездокументарных ценных бумаг или цифровых прав и др.</a:t>
            </a:r>
          </a:p>
          <a:p>
            <a:pPr marL="0" lvl="0" indent="0" algn="just" defTabSz="9144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500" u="sng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Завуалированные формы</a:t>
            </a:r>
            <a:r>
              <a:rPr lang="ru-RU" sz="15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банковская ссуда в долг или под видом погашения несуществующего долга, оплата товаров, купленных по заниженной цене, покупка товаров по завышенной цене, уменьшение арендной платы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9746" y="951176"/>
            <a:ext cx="2708254" cy="257195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61365" y="7329830"/>
            <a:ext cx="6506800" cy="24327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Ответственность за совершение коррупционных правонарушений</a:t>
            </a:r>
          </a:p>
          <a:p>
            <a:pPr algn="ctr"/>
            <a:endParaRPr lang="ru-RU" sz="11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Уголовная ответственность 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Виды: штраф, лишение права занимать определенные должности или заниматься определенной деятельностью, обязательные работы, исправительные работы, лишение свободы и др.</a:t>
            </a:r>
          </a:p>
          <a:p>
            <a:pPr algn="just"/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Административная ответственность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Виды: административный штраф, административный арест</a:t>
            </a:r>
          </a:p>
          <a:p>
            <a:pPr algn="just"/>
            <a:r>
              <a:rPr lang="ru-RU" sz="1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Дисциплинарная ответственность</a:t>
            </a:r>
          </a:p>
          <a:p>
            <a:pPr algn="just"/>
            <a:r>
              <a:rPr lang="ru-RU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Виды: замечание, выговор, предупреждение о неполном должностном соответствии, увольнение в связи с утратой доверия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373636" y="3307976"/>
            <a:ext cx="0" cy="38324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373636" y="3186953"/>
            <a:ext cx="3294529" cy="4142877"/>
          </a:xfrm>
          <a:noFill/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ru-RU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Что понимается под термином  «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личная заинтересованность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»?</a:t>
            </a:r>
            <a:endParaRPr lang="en-US" sz="1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200" dirty="0">
                <a:latin typeface="Calibri" panose="020F0502020204030204" pitchFamily="34" charset="0"/>
                <a:cs typeface="Calibri" panose="020F0502020204030204" pitchFamily="34" charset="0"/>
              </a:rPr>
              <a:t>Возможность получения доходов гражданским служащим и (или) лицами, состоящими с ним в близком родстве или свойстве, гражданами или организациями, с которыми гражданский служащий и (или) указанные лица связаны имущественными, корпоративными или иными близкими отношениями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None/>
            </a:pPr>
            <a:r>
              <a:rPr lang="ru-RU" sz="140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Что понимается под термином «</a:t>
            </a:r>
            <a:r>
              <a:rPr lang="ru-RU" sz="1400" b="1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конфликт интересов</a:t>
            </a:r>
            <a:r>
              <a:rPr lang="ru-RU" sz="1400" dirty="0">
                <a:solidFill>
                  <a:srgbClr val="5B9BD5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»?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ru-RU" sz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Ситуация, при которой личная заинтересованность (прямая или косвенная) влияет или может повлиять на надлежащее, объективное и беспристрастное исполнение гражданским служащим должностных обязанностей</a:t>
            </a:r>
            <a:endParaRPr lang="en-US" sz="12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84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/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344</Words>
  <Application>Microsoft Office PowerPoint</Application>
  <PresentationFormat>Лист A4 (210x297 мм)</PresentationFormat>
  <Paragraphs>41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Тема Office</vt:lpstr>
      <vt:lpstr> Что нужно знать о коррупции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Зимнякова Мария Сергеевна</dc:creator>
  <cp:lastModifiedBy>Маркова Ольга Викторовна</cp:lastModifiedBy>
  <cp:revision>88</cp:revision>
  <cp:lastPrinted>2021-12-09T03:08:58Z</cp:lastPrinted>
  <dcterms:created xsi:type="dcterms:W3CDTF">2021-12-02T08:01:50Z</dcterms:created>
  <dcterms:modified xsi:type="dcterms:W3CDTF">2021-12-09T03:10:11Z</dcterms:modified>
</cp:coreProperties>
</file>