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6" r:id="rId5"/>
  </p:sldIdLst>
  <p:sldSz cx="8999538" cy="899953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9BD"/>
    <a:srgbClr val="FFCC2C"/>
    <a:srgbClr val="FE5A1A"/>
    <a:srgbClr val="AABFF7"/>
    <a:srgbClr val="0033CC"/>
    <a:srgbClr val="40D3F8"/>
    <a:srgbClr val="F0BBEB"/>
    <a:srgbClr val="D8AFDB"/>
    <a:srgbClr val="F6C35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8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4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95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6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20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1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0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61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9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B0B1-0239-42F1-AA15-485349081D34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7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6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1560845" y="6926139"/>
            <a:ext cx="747084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87801" y="4113124"/>
            <a:ext cx="6175325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9570" y="110319"/>
            <a:ext cx="811239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КАКИЕ ЗАПРЕТЫ, ОГРАНИЧЕНИЯ и ТРЕБОВАНИЯ </a:t>
            </a:r>
            <a:r>
              <a:rPr lang="ru-RU" sz="4400" b="1" dirty="0">
                <a:solidFill>
                  <a:srgbClr val="FE5A1A"/>
                </a:solidFill>
                <a:effectLst>
                  <a:outerShdw blurRad="12700" dist="63500" dir="2700000" algn="tl">
                    <a:srgbClr val="000000"/>
                  </a:outerShdw>
                </a:effectLst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ПРЕДУСМОТРЕНЫ</a:t>
            </a:r>
          </a:p>
        </p:txBody>
      </p:sp>
      <p:sp>
        <p:nvSpPr>
          <p:cNvPr id="16" name="Овал 15"/>
          <p:cNvSpPr/>
          <p:nvPr/>
        </p:nvSpPr>
        <p:spPr>
          <a:xfrm>
            <a:off x="7599211" y="374210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54082" y="37637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863127" y="3481604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9600" dirty="0">
              <a:solidFill>
                <a:schemeClr val="bg1"/>
              </a:solidFill>
            </a:endParaRPr>
          </a:p>
        </p:txBody>
      </p:sp>
      <p:pic>
        <p:nvPicPr>
          <p:cNvPr id="14" name="Рисунок 13" descr="Кассовый аппарат">
            <a:extLst>
              <a:ext uri="{FF2B5EF4-FFF2-40B4-BE49-F238E27FC236}">
                <a16:creationId xmlns:a16="http://schemas.microsoft.com/office/drawing/2014/main" id="{FB6030F1-0E97-4DD0-9383-FEC63CAF8F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4896" y="3923612"/>
            <a:ext cx="863013" cy="863013"/>
          </a:xfrm>
          <a:prstGeom prst="rect">
            <a:avLst/>
          </a:prstGeom>
        </p:spPr>
      </p:pic>
      <p:sp>
        <p:nvSpPr>
          <p:cNvPr id="20" name="Овал 19"/>
          <p:cNvSpPr/>
          <p:nvPr/>
        </p:nvSpPr>
        <p:spPr>
          <a:xfrm>
            <a:off x="744767" y="653602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65265" y="6281740"/>
            <a:ext cx="742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9600" dirty="0">
              <a:solidFill>
                <a:schemeClr val="bg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99211" y="6520642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39643" y="2237145"/>
            <a:ext cx="8301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63500" dir="2700000" algn="tl">
                    <a:schemeClr val="tx1"/>
                  </a:outerShdw>
                </a:effectLst>
                <a:latin typeface="Segoe Script" panose="020B0504020000000003" pitchFamily="34" charset="0"/>
              </a:rPr>
              <a:t>для муниципального служащего</a:t>
            </a:r>
          </a:p>
        </p:txBody>
      </p:sp>
      <p:sp>
        <p:nvSpPr>
          <p:cNvPr id="27" name="Прямоугольник 26"/>
          <p:cNvSpPr/>
          <p:nvPr/>
        </p:nvSpPr>
        <p:spPr>
          <a:xfrm rot="10800000">
            <a:off x="2055025" y="3551510"/>
            <a:ext cx="5441489" cy="156966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57720" y="3780749"/>
            <a:ext cx="52773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Заниматься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предпринимательской деятельностью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лично или через доверенных лиц</a:t>
            </a:r>
            <a:endParaRPr lang="ru-RU" sz="22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10800000">
            <a:off x="2017749" y="5651869"/>
            <a:ext cx="5478765" cy="2951035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414590" y="5896281"/>
            <a:ext cx="458655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Выполнять иную оплачиваемую работу,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если это не повлечет конфликт интересов.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О любой оплачиваемой работе необходимо уведомить представителя нанимателя до ее выполнения заблаговременно </a:t>
            </a:r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399213" y="5540384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ручной ввод 10"/>
          <p:cNvSpPr/>
          <p:nvPr/>
        </p:nvSpPr>
        <p:spPr>
          <a:xfrm>
            <a:off x="1110845" y="5509301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Деньги">
            <a:extLst>
              <a:ext uri="{FF2B5EF4-FFF2-40B4-BE49-F238E27FC236}">
                <a16:creationId xmlns:a16="http://schemas.microsoft.com/office/drawing/2014/main" id="{6FB2D2CC-F1E3-406D-9B72-EC46E35FB5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5128" y="6597345"/>
            <a:ext cx="938450" cy="93845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157721" y="3385300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200515" y="3363645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57720" y="5470541"/>
            <a:ext cx="1682759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959481" y="5448886"/>
            <a:ext cx="2079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ВОЗМОЖНО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504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1187222" y="1090024"/>
            <a:ext cx="7892232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108038" y="3749128"/>
            <a:ext cx="6621922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-179069" y="6926400"/>
            <a:ext cx="825806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71214" y="3379385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453561" y="3313454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7121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85852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1199" y="6260212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17" name="Рисунок 16" descr="Социальная сеть">
            <a:extLst>
              <a:ext uri="{FF2B5EF4-FFF2-40B4-BE49-F238E27FC236}">
                <a16:creationId xmlns:a16="http://schemas.microsoft.com/office/drawing/2014/main" id="{8B46B382-1DB2-494B-9DDA-4CD096AB53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257" y="3414884"/>
            <a:ext cx="1049473" cy="1049473"/>
          </a:xfrm>
          <a:prstGeom prst="rect">
            <a:avLst/>
          </a:prstGeom>
        </p:spPr>
      </p:pic>
      <p:sp>
        <p:nvSpPr>
          <p:cNvPr id="30" name="Овал 29"/>
          <p:cNvSpPr/>
          <p:nvPr/>
        </p:nvSpPr>
        <p:spPr>
          <a:xfrm>
            <a:off x="7457484" y="6553835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7463315" y="724329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ручной ввод 28"/>
          <p:cNvSpPr/>
          <p:nvPr/>
        </p:nvSpPr>
        <p:spPr>
          <a:xfrm rot="5400000">
            <a:off x="-460242" y="6570186"/>
            <a:ext cx="450000" cy="1173702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 rot="10800000">
            <a:off x="1665347" y="5785723"/>
            <a:ext cx="5656371" cy="299062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762145" y="6006873"/>
            <a:ext cx="545793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33CC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Бывший муниципальный служащий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течение 2-х лет после увольнения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может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свободно трудоустраиваться в организации, в отношении которых он осуществлял управленческие функции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(для этого необходимо получить согласие комиссии по конфликту интересов)</a:t>
            </a:r>
          </a:p>
        </p:txBody>
      </p:sp>
      <p:pic>
        <p:nvPicPr>
          <p:cNvPr id="31" name="Рисунок 30" descr="Ежедневник">
            <a:extLst>
              <a:ext uri="{FF2B5EF4-FFF2-40B4-BE49-F238E27FC236}">
                <a16:creationId xmlns:a16="http://schemas.microsoft.com/office/drawing/2014/main" id="{08F9AB03-644C-45FB-B81C-D3DB19C5F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56384" y="6662880"/>
            <a:ext cx="964637" cy="964637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 rot="10800000">
            <a:off x="1665346" y="2517288"/>
            <a:ext cx="5656371" cy="2957244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752854" y="2699198"/>
            <a:ext cx="545793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Принимать в связи с исполнением должностных обязанностей подарки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иные вознаграждения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исключением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подарков, полученных в связи со служебными командировками, протокольными, иными официальными мероприятиями, о получении которых необходимо уведомить)</a:t>
            </a:r>
          </a:p>
        </p:txBody>
      </p:sp>
      <p:sp>
        <p:nvSpPr>
          <p:cNvPr id="44" name="Прямоугольник 43"/>
          <p:cNvSpPr/>
          <p:nvPr/>
        </p:nvSpPr>
        <p:spPr>
          <a:xfrm rot="5400000">
            <a:off x="7123359" y="4776129"/>
            <a:ext cx="1873264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ручной ввод 44"/>
          <p:cNvSpPr/>
          <p:nvPr/>
        </p:nvSpPr>
        <p:spPr>
          <a:xfrm>
            <a:off x="7834990" y="5454172"/>
            <a:ext cx="450000" cy="1192300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 rot="5400000">
            <a:off x="25590" y="1689626"/>
            <a:ext cx="187326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ручной ввод 46"/>
          <p:cNvSpPr/>
          <p:nvPr/>
        </p:nvSpPr>
        <p:spPr>
          <a:xfrm>
            <a:off x="737222" y="2362815"/>
            <a:ext cx="450000" cy="1121049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770020" y="560676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1706976" y="558510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770020" y="236281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1812814" y="234116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07197" y="3025854"/>
            <a:ext cx="6696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 rot="10800000">
            <a:off x="1665346" y="374776"/>
            <a:ext cx="5656371" cy="1873742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1812814" y="666893"/>
            <a:ext cx="54579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Владеть </a:t>
            </a:r>
            <a:r>
              <a:rPr lang="ru-RU" sz="2200" b="1" dirty="0">
                <a:solidFill>
                  <a:srgbClr val="AABFF7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ценными бумагами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если это приводит к конфликту интересов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этом случае их необходимо передать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доверительное управление)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770020" y="21972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812814" y="19806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0761" y="418632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8800" dirty="0">
              <a:solidFill>
                <a:schemeClr val="bg1"/>
              </a:solidFill>
            </a:endParaRPr>
          </a:p>
        </p:txBody>
      </p:sp>
      <p:pic>
        <p:nvPicPr>
          <p:cNvPr id="70" name="Рисунок 69" descr="Подарок">
            <a:extLst>
              <a:ext uri="{FF2B5EF4-FFF2-40B4-BE49-F238E27FC236}">
                <a16:creationId xmlns:a16="http://schemas.microsoft.com/office/drawing/2014/main" id="{2515155E-2450-462D-AFE4-57367AAE55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73262" y="846206"/>
            <a:ext cx="930882" cy="93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Прямоугольник 72"/>
          <p:cNvSpPr/>
          <p:nvPr/>
        </p:nvSpPr>
        <p:spPr>
          <a:xfrm>
            <a:off x="1381571" y="4200809"/>
            <a:ext cx="6250355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 rot="5400000">
            <a:off x="32472" y="5554070"/>
            <a:ext cx="1873264" cy="450000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ручной ввод 94"/>
          <p:cNvSpPr/>
          <p:nvPr/>
        </p:nvSpPr>
        <p:spPr>
          <a:xfrm>
            <a:off x="744105" y="5910402"/>
            <a:ext cx="450000" cy="1192715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0" y="1090799"/>
            <a:ext cx="7853081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59" name="Блок-схема: ручной ввод 58"/>
          <p:cNvSpPr/>
          <p:nvPr/>
        </p:nvSpPr>
        <p:spPr>
          <a:xfrm rot="5400000">
            <a:off x="-418562" y="871740"/>
            <a:ext cx="450000" cy="882130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 rot="10800000">
            <a:off x="1625451" y="299557"/>
            <a:ext cx="5656371" cy="2265066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724025" y="657420"/>
            <a:ext cx="54579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Участвовать в управлении коммерческой или некоммерческой организацией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(за исключением случаев, указанных в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п.3 ч. 1 ст. 14 ФЗ № 25-ФЗ от 02.03.2007)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730127" y="145084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772921" y="123429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363365" y="721441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64185" y="589530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7384022" y="724434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Фабрика">
            <a:extLst>
              <a:ext uri="{FF2B5EF4-FFF2-40B4-BE49-F238E27FC236}">
                <a16:creationId xmlns:a16="http://schemas.microsoft.com/office/drawing/2014/main" id="{BA03FBA5-3B0B-4BC8-8063-79FA81F641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86817" y="799812"/>
            <a:ext cx="1015333" cy="1015333"/>
          </a:xfrm>
          <a:prstGeom prst="rect">
            <a:avLst/>
          </a:prstGeom>
        </p:spPr>
      </p:pic>
      <p:sp>
        <p:nvSpPr>
          <p:cNvPr id="67" name="Овал 66"/>
          <p:cNvSpPr/>
          <p:nvPr/>
        </p:nvSpPr>
        <p:spPr>
          <a:xfrm>
            <a:off x="7409342" y="3790803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 rot="5400000">
            <a:off x="7051054" y="2452716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Блок-схема: ручной ввод 68"/>
          <p:cNvSpPr/>
          <p:nvPr/>
        </p:nvSpPr>
        <p:spPr>
          <a:xfrm>
            <a:off x="7762687" y="2809048"/>
            <a:ext cx="450000" cy="1192715"/>
          </a:xfrm>
          <a:prstGeom prst="flowChartManualInpu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 rot="10800000">
            <a:off x="1630999" y="3326353"/>
            <a:ext cx="5650823" cy="2111629"/>
          </a:xfrm>
          <a:prstGeom prst="rect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1679612" y="3594611"/>
            <a:ext cx="54993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Выезжать в связи с исполнением должностных обязанностей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 пределы территории РФ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 счет средств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физических и юридических лиц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00821" y="3553733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367906" y="3839231"/>
            <a:ext cx="1170284" cy="1182729"/>
          </a:xfrm>
          <a:prstGeom prst="ellipse">
            <a:avLst/>
          </a:prstGeom>
          <a:solidFill>
            <a:srgbClr val="F0B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 descr="Поезд">
            <a:extLst>
              <a:ext uri="{FF2B5EF4-FFF2-40B4-BE49-F238E27FC236}">
                <a16:creationId xmlns:a16="http://schemas.microsoft.com/office/drawing/2014/main" id="{9F4B0D2D-2D79-457F-87EA-FC0E549BDB8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2982" y="3989687"/>
            <a:ext cx="872243" cy="872243"/>
          </a:xfrm>
          <a:prstGeom prst="rect">
            <a:avLst/>
          </a:prstGeom>
        </p:spPr>
      </p:pic>
      <p:sp>
        <p:nvSpPr>
          <p:cNvPr id="81" name="Прямоугольник 80"/>
          <p:cNvSpPr/>
          <p:nvPr/>
        </p:nvSpPr>
        <p:spPr>
          <a:xfrm>
            <a:off x="1756066" y="3161895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1798860" y="3140240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030172" y="7221757"/>
            <a:ext cx="8167615" cy="450000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389970" y="6855392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 rot="10800000">
            <a:off x="1625451" y="6191770"/>
            <a:ext cx="5656371" cy="2362547"/>
          </a:xfrm>
          <a:prstGeom prst="rec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1772450" y="6554202"/>
            <a:ext cx="54579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Использовать в целях, не связанных </a:t>
            </a:r>
          </a:p>
          <a:p>
            <a:pPr algn="ctr"/>
            <a:r>
              <a:rPr lang="ru-RU" sz="2200" b="1" dirty="0">
                <a:solidFill>
                  <a:srgbClr val="2229BD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исполнением должностных обязанностей,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средства материально-технического и иного обеспечения, </a:t>
            </a: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также передавать их другим лицам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1746638" y="6038292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1789432" y="6016637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79166" y="6723481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92" name="Овал 91"/>
          <p:cNvSpPr/>
          <p:nvPr/>
        </p:nvSpPr>
        <p:spPr>
          <a:xfrm>
            <a:off x="7419055" y="6855391"/>
            <a:ext cx="1170284" cy="1182729"/>
          </a:xfrm>
          <a:prstGeom prst="ellipse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 descr="Машина">
            <a:extLst>
              <a:ext uri="{FF2B5EF4-FFF2-40B4-BE49-F238E27FC236}">
                <a16:creationId xmlns:a16="http://schemas.microsoft.com/office/drawing/2014/main" id="{77D2A843-DF94-4658-8AE8-80FE33675B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44564" y="6989474"/>
            <a:ext cx="919265" cy="91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1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95"/>
          <p:cNvSpPr/>
          <p:nvPr/>
        </p:nvSpPr>
        <p:spPr>
          <a:xfrm rot="5400000">
            <a:off x="13620" y="2232227"/>
            <a:ext cx="1873264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ручной ввод 96"/>
          <p:cNvSpPr/>
          <p:nvPr/>
        </p:nvSpPr>
        <p:spPr>
          <a:xfrm>
            <a:off x="725252" y="2905416"/>
            <a:ext cx="450000" cy="1121049"/>
          </a:xfrm>
          <a:prstGeom prst="flowChartManualInpu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-203095" y="7221600"/>
            <a:ext cx="1859374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ручной ввод 59"/>
          <p:cNvSpPr/>
          <p:nvPr/>
        </p:nvSpPr>
        <p:spPr>
          <a:xfrm rot="5400000">
            <a:off x="-514030" y="6859749"/>
            <a:ext cx="450000" cy="1173702"/>
          </a:xfrm>
          <a:prstGeom prst="flowChartManualInput">
            <a:avLst/>
          </a:prstGeom>
          <a:solidFill>
            <a:srgbClr val="AABF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77368" y="6841383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7384022" y="6855235"/>
            <a:ext cx="1170284" cy="1182729"/>
          </a:xfrm>
          <a:prstGeom prst="ellipse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 rot="10800000">
            <a:off x="1627198" y="5988073"/>
            <a:ext cx="5656371" cy="2639559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1735432" y="5830783"/>
            <a:ext cx="1797989" cy="362265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1627196" y="5814592"/>
            <a:ext cx="2006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ОБЯЗАННОСТЬ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91371" y="6519225"/>
            <a:ext cx="742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357836" y="7218107"/>
            <a:ext cx="6613579" cy="450000"/>
          </a:xfrm>
          <a:prstGeom prst="rec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" name="Рисунок 70" descr="Рукопожатие">
            <a:extLst>
              <a:ext uri="{FF2B5EF4-FFF2-40B4-BE49-F238E27FC236}">
                <a16:creationId xmlns:a16="http://schemas.microsoft.com/office/drawing/2014/main" id="{D494F876-DCB4-454A-B546-1CF5EA0D11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8700" y="7040346"/>
            <a:ext cx="925429" cy="925429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785510" y="6238413"/>
            <a:ext cx="542915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CC2C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Сообщать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представителю нанимателя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личной заинтересованности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исполнении должностных обязанностей, которая приводит/может привести к конфликту интересов </a:t>
            </a:r>
          </a:p>
          <a:p>
            <a:pPr algn="ctr"/>
            <a:r>
              <a:rPr lang="ru-RU" sz="2200" b="1" dirty="0">
                <a:solidFill>
                  <a:srgbClr val="FFC000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Принимать меры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предотвращению такого конфликта</a:t>
            </a:r>
          </a:p>
        </p:txBody>
      </p:sp>
      <p:sp>
        <p:nvSpPr>
          <p:cNvPr id="72" name="Овал 71"/>
          <p:cNvSpPr/>
          <p:nvPr/>
        </p:nvSpPr>
        <p:spPr>
          <a:xfrm>
            <a:off x="365110" y="3612926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369658" y="3609268"/>
            <a:ext cx="1170284" cy="1182729"/>
          </a:xfrm>
          <a:prstGeom prst="ellipse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 rot="10800000">
            <a:off x="1627198" y="3410602"/>
            <a:ext cx="5656371" cy="1839085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379153" y="3983776"/>
            <a:ext cx="6463171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1719530" y="3686346"/>
            <a:ext cx="54982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229BD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Быть поверенным или представителем по делам третьих лиц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государственном органе (органе местного самоуправления)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1735433" y="3253169"/>
            <a:ext cx="1331788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1778227" y="3231514"/>
            <a:ext cx="124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ЗАПРЕТ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384022" y="3410602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ru-RU" sz="8800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 rot="5400000">
            <a:off x="6948612" y="5374195"/>
            <a:ext cx="1989906" cy="450000"/>
          </a:xfrm>
          <a:prstGeom prst="rect">
            <a:avLst/>
          </a:prstGeom>
          <a:solidFill>
            <a:srgbClr val="FFC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ручной ввод 85"/>
          <p:cNvSpPr/>
          <p:nvPr/>
        </p:nvSpPr>
        <p:spPr>
          <a:xfrm>
            <a:off x="7718566" y="5407666"/>
            <a:ext cx="450000" cy="1573898"/>
          </a:xfrm>
          <a:prstGeom prst="flowChartManualInput">
            <a:avLst/>
          </a:prstGeom>
          <a:solidFill>
            <a:srgbClr val="222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Рисунок 43" descr="Группа мужчин">
            <a:extLst>
              <a:ext uri="{FF2B5EF4-FFF2-40B4-BE49-F238E27FC236}">
                <a16:creationId xmlns:a16="http://schemas.microsoft.com/office/drawing/2014/main" id="{863251FE-C74C-4473-B31E-652F9ED117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172" y="3812984"/>
            <a:ext cx="838980" cy="838980"/>
          </a:xfrm>
          <a:prstGeom prst="rect">
            <a:avLst/>
          </a:prstGeom>
        </p:spPr>
      </p:pic>
      <p:sp>
        <p:nvSpPr>
          <p:cNvPr id="87" name="Прямоугольник 86"/>
          <p:cNvSpPr/>
          <p:nvPr/>
        </p:nvSpPr>
        <p:spPr>
          <a:xfrm>
            <a:off x="1323058" y="1421519"/>
            <a:ext cx="6904579" cy="450000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D3F8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 rot="10800000">
            <a:off x="1620310" y="614111"/>
            <a:ext cx="5656371" cy="2071003"/>
          </a:xfrm>
          <a:prstGeom prst="rect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1589952" y="799175"/>
            <a:ext cx="56278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допускается нахождение лиц </a:t>
            </a:r>
            <a:r>
              <a:rPr lang="ru-RU" sz="2200" b="1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муниципальной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службе  </a:t>
            </a:r>
          </a:p>
          <a:p>
            <a:pPr algn="ctr"/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случаев их близкого родства (свойства) </a:t>
            </a:r>
            <a:r>
              <a:rPr lang="ru-RU" sz="22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непосредственной подчиненности (подконтрольности) </a:t>
            </a:r>
            <a:r>
              <a:rPr lang="ru-RU" sz="2200" b="1" dirty="0">
                <a:solidFill>
                  <a:srgbClr val="FE5A1A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одного из них другому</a:t>
            </a:r>
          </a:p>
        </p:txBody>
      </p:sp>
      <p:sp>
        <p:nvSpPr>
          <p:cNvPr id="92" name="Овал 91"/>
          <p:cNvSpPr/>
          <p:nvPr/>
        </p:nvSpPr>
        <p:spPr>
          <a:xfrm>
            <a:off x="365110" y="1055155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7369929" y="1058247"/>
            <a:ext cx="1170284" cy="1182729"/>
          </a:xfrm>
          <a:prstGeom prst="ellipse">
            <a:avLst/>
          </a:prstGeom>
          <a:solidFill>
            <a:srgbClr val="40D3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1735433" y="448143"/>
            <a:ext cx="1913142" cy="356801"/>
          </a:xfrm>
          <a:prstGeom prst="rect">
            <a:avLst/>
          </a:prstGeom>
          <a:solidFill>
            <a:srgbClr val="FE5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1672389" y="426488"/>
            <a:ext cx="2038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ndara" panose="020E0502030303020204" pitchFamily="34" charset="0"/>
                <a:ea typeface="Microsoft YaHei" panose="020B0503020204020204" pitchFamily="34" charset="-122"/>
                <a:cs typeface="Tahoma" panose="020B0604030504040204" pitchFamily="34" charset="0"/>
              </a:rPr>
              <a:t>ОГРАНИЧЕНИЕ</a:t>
            </a:r>
            <a:endParaRPr lang="ru-RU" sz="2000" b="1" strike="sngStrike" dirty="0">
              <a:solidFill>
                <a:schemeClr val="bg1"/>
              </a:solidFill>
              <a:latin typeface="Candara" panose="020E0502030303020204" pitchFamily="34" charset="0"/>
              <a:ea typeface="Microsoft YaHei" panose="020B0503020204020204" pitchFamily="34" charset="-122"/>
              <a:cs typeface="Tahoma" panose="020B0604030504040204" pitchFamily="34" charset="0"/>
            </a:endParaRPr>
          </a:p>
        </p:txBody>
      </p:sp>
      <p:pic>
        <p:nvPicPr>
          <p:cNvPr id="57" name="Рисунок 56" descr="Социальная сеть">
            <a:extLst>
              <a:ext uri="{FF2B5EF4-FFF2-40B4-BE49-F238E27FC236}">
                <a16:creationId xmlns:a16="http://schemas.microsoft.com/office/drawing/2014/main" id="{8B46B382-1DB2-494B-9DDA-4CD096AB53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24487" y="1054754"/>
            <a:ext cx="1089354" cy="1089354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468445" y="852894"/>
            <a:ext cx="1220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>
                <a:solidFill>
                  <a:schemeClr val="bg1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8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9044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825</TotalTime>
  <Words>290</Words>
  <Application>Microsoft Office PowerPoint</Application>
  <PresentationFormat>Произвольный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Candara</vt:lpstr>
      <vt:lpstr>Segoe Script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Правительство Новосибирской области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Мартынов Максим Николаевич</dc:creator>
  <cp:lastModifiedBy>Маркова Ольга Викторовна</cp:lastModifiedBy>
  <cp:revision>82</cp:revision>
  <dcterms:created xsi:type="dcterms:W3CDTF">2021-10-21T07:13:54Z</dcterms:created>
  <dcterms:modified xsi:type="dcterms:W3CDTF">2022-01-28T05:20:38Z</dcterms:modified>
</cp:coreProperties>
</file>