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8999538" cy="8999538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99"/>
    <a:srgbClr val="00FFFF"/>
    <a:srgbClr val="66FFFF"/>
    <a:srgbClr val="00CCFF"/>
    <a:srgbClr val="FFFF00"/>
    <a:srgbClr val="0000CC"/>
    <a:srgbClr val="0DD550"/>
    <a:srgbClr val="003399"/>
    <a:srgbClr val="BD4B56"/>
    <a:srgbClr val="A658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6" d="100"/>
          <a:sy n="66" d="100"/>
        </p:scale>
        <p:origin x="19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4966" y="1472842"/>
            <a:ext cx="7649607" cy="3133172"/>
          </a:xfrm>
        </p:spPr>
        <p:txBody>
          <a:bodyPr anchor="b"/>
          <a:lstStyle>
            <a:lvl1pPr algn="ctr"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4726842"/>
            <a:ext cx="6749654" cy="2172804"/>
          </a:xfrm>
        </p:spPr>
        <p:txBody>
          <a:bodyPr/>
          <a:lstStyle>
            <a:lvl1pPr marL="0" indent="0" algn="ctr">
              <a:buNone/>
              <a:defRPr sz="2362"/>
            </a:lvl1pPr>
            <a:lvl2pPr marL="449976" indent="0" algn="ctr">
              <a:buNone/>
              <a:defRPr sz="1968"/>
            </a:lvl2pPr>
            <a:lvl3pPr marL="899952" indent="0" algn="ctr">
              <a:buNone/>
              <a:defRPr sz="1772"/>
            </a:lvl3pPr>
            <a:lvl4pPr marL="1349929" indent="0" algn="ctr">
              <a:buNone/>
              <a:defRPr sz="1575"/>
            </a:lvl4pPr>
            <a:lvl5pPr marL="1799905" indent="0" algn="ctr">
              <a:buNone/>
              <a:defRPr sz="1575"/>
            </a:lvl5pPr>
            <a:lvl6pPr marL="2249881" indent="0" algn="ctr">
              <a:buNone/>
              <a:defRPr sz="1575"/>
            </a:lvl6pPr>
            <a:lvl7pPr marL="2699857" indent="0" algn="ctr">
              <a:buNone/>
              <a:defRPr sz="1575"/>
            </a:lvl7pPr>
            <a:lvl8pPr marL="3149834" indent="0" algn="ctr">
              <a:buNone/>
              <a:defRPr sz="1575"/>
            </a:lvl8pPr>
            <a:lvl9pPr marL="3599810" indent="0" algn="ctr">
              <a:buNone/>
              <a:defRPr sz="157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482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548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479142"/>
            <a:ext cx="1940525" cy="762669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9" y="479142"/>
            <a:ext cx="5709082" cy="762669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95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68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2243638"/>
            <a:ext cx="7762102" cy="3743557"/>
          </a:xfrm>
        </p:spPr>
        <p:txBody>
          <a:bodyPr anchor="b"/>
          <a:lstStyle>
            <a:lvl1pPr>
              <a:defRPr sz="590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6022610"/>
            <a:ext cx="7762102" cy="1968648"/>
          </a:xfrm>
        </p:spPr>
        <p:txBody>
          <a:bodyPr/>
          <a:lstStyle>
            <a:lvl1pPr marL="0" indent="0">
              <a:buNone/>
              <a:defRPr sz="2362">
                <a:solidFill>
                  <a:schemeClr val="tx1"/>
                </a:solidFill>
              </a:defRPr>
            </a:lvl1pPr>
            <a:lvl2pPr marL="449976" indent="0">
              <a:buNone/>
              <a:defRPr sz="1968">
                <a:solidFill>
                  <a:schemeClr val="tx1">
                    <a:tint val="75000"/>
                  </a:schemeClr>
                </a:solidFill>
              </a:defRPr>
            </a:lvl2pPr>
            <a:lvl3pPr marL="899952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3pPr>
            <a:lvl4pPr marL="1349929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4pPr>
            <a:lvl5pPr marL="1799905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5pPr>
            <a:lvl6pPr marL="2249881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6pPr>
            <a:lvl7pPr marL="2699857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7pPr>
            <a:lvl8pPr marL="314983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8pPr>
            <a:lvl9pPr marL="3599810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200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2395710"/>
            <a:ext cx="3824804" cy="571012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510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479144"/>
            <a:ext cx="7762102" cy="173949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2206137"/>
            <a:ext cx="380722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3287331"/>
            <a:ext cx="380722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7" y="2206137"/>
            <a:ext cx="3825976" cy="1081194"/>
          </a:xfrm>
        </p:spPr>
        <p:txBody>
          <a:bodyPr anchor="b"/>
          <a:lstStyle>
            <a:lvl1pPr marL="0" indent="0">
              <a:buNone/>
              <a:defRPr sz="2362" b="1"/>
            </a:lvl1pPr>
            <a:lvl2pPr marL="449976" indent="0">
              <a:buNone/>
              <a:defRPr sz="1968" b="1"/>
            </a:lvl2pPr>
            <a:lvl3pPr marL="899952" indent="0">
              <a:buNone/>
              <a:defRPr sz="1772" b="1"/>
            </a:lvl3pPr>
            <a:lvl4pPr marL="1349929" indent="0">
              <a:buNone/>
              <a:defRPr sz="1575" b="1"/>
            </a:lvl4pPr>
            <a:lvl5pPr marL="1799905" indent="0">
              <a:buNone/>
              <a:defRPr sz="1575" b="1"/>
            </a:lvl5pPr>
            <a:lvl6pPr marL="2249881" indent="0">
              <a:buNone/>
              <a:defRPr sz="1575" b="1"/>
            </a:lvl6pPr>
            <a:lvl7pPr marL="2699857" indent="0">
              <a:buNone/>
              <a:defRPr sz="1575" b="1"/>
            </a:lvl7pPr>
            <a:lvl8pPr marL="3149834" indent="0">
              <a:buNone/>
              <a:defRPr sz="1575" b="1"/>
            </a:lvl8pPr>
            <a:lvl9pPr marL="3599810" indent="0">
              <a:buNone/>
              <a:defRPr sz="157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7" y="3287331"/>
            <a:ext cx="3825976" cy="483516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886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4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20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1295769"/>
            <a:ext cx="4556016" cy="6395505"/>
          </a:xfrm>
        </p:spPr>
        <p:txBody>
          <a:bodyPr/>
          <a:lstStyle>
            <a:lvl1pPr>
              <a:defRPr sz="3149"/>
            </a:lvl1pPr>
            <a:lvl2pPr>
              <a:defRPr sz="2756"/>
            </a:lvl2pPr>
            <a:lvl3pPr>
              <a:defRPr sz="2362"/>
            </a:lvl3pPr>
            <a:lvl4pPr>
              <a:defRPr sz="1968"/>
            </a:lvl4pPr>
            <a:lvl5pPr>
              <a:defRPr sz="1968"/>
            </a:lvl5pPr>
            <a:lvl6pPr>
              <a:defRPr sz="1968"/>
            </a:lvl6pPr>
            <a:lvl7pPr>
              <a:defRPr sz="1968"/>
            </a:lvl7pPr>
            <a:lvl8pPr>
              <a:defRPr sz="1968"/>
            </a:lvl8pPr>
            <a:lvl9pPr>
              <a:defRPr sz="19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61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599969"/>
            <a:ext cx="2902585" cy="2099892"/>
          </a:xfrm>
        </p:spPr>
        <p:txBody>
          <a:bodyPr anchor="b"/>
          <a:lstStyle>
            <a:lvl1pPr>
              <a:defRPr sz="314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1295769"/>
            <a:ext cx="4556016" cy="6395505"/>
          </a:xfrm>
        </p:spPr>
        <p:txBody>
          <a:bodyPr anchor="t"/>
          <a:lstStyle>
            <a:lvl1pPr marL="0" indent="0">
              <a:buNone/>
              <a:defRPr sz="3149"/>
            </a:lvl1pPr>
            <a:lvl2pPr marL="449976" indent="0">
              <a:buNone/>
              <a:defRPr sz="2756"/>
            </a:lvl2pPr>
            <a:lvl3pPr marL="899952" indent="0">
              <a:buNone/>
              <a:defRPr sz="2362"/>
            </a:lvl3pPr>
            <a:lvl4pPr marL="1349929" indent="0">
              <a:buNone/>
              <a:defRPr sz="1968"/>
            </a:lvl4pPr>
            <a:lvl5pPr marL="1799905" indent="0">
              <a:buNone/>
              <a:defRPr sz="1968"/>
            </a:lvl5pPr>
            <a:lvl6pPr marL="2249881" indent="0">
              <a:buNone/>
              <a:defRPr sz="1968"/>
            </a:lvl6pPr>
            <a:lvl7pPr marL="2699857" indent="0">
              <a:buNone/>
              <a:defRPr sz="1968"/>
            </a:lvl7pPr>
            <a:lvl8pPr marL="3149834" indent="0">
              <a:buNone/>
              <a:defRPr sz="1968"/>
            </a:lvl8pPr>
            <a:lvl9pPr marL="3599810" indent="0">
              <a:buNone/>
              <a:defRPr sz="1968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2699862"/>
            <a:ext cx="2902585" cy="5001827"/>
          </a:xfrm>
        </p:spPr>
        <p:txBody>
          <a:bodyPr/>
          <a:lstStyle>
            <a:lvl1pPr marL="0" indent="0">
              <a:buNone/>
              <a:defRPr sz="1575"/>
            </a:lvl1pPr>
            <a:lvl2pPr marL="449976" indent="0">
              <a:buNone/>
              <a:defRPr sz="1378"/>
            </a:lvl2pPr>
            <a:lvl3pPr marL="899952" indent="0">
              <a:buNone/>
              <a:defRPr sz="1181"/>
            </a:lvl3pPr>
            <a:lvl4pPr marL="1349929" indent="0">
              <a:buNone/>
              <a:defRPr sz="984"/>
            </a:lvl4pPr>
            <a:lvl5pPr marL="1799905" indent="0">
              <a:buNone/>
              <a:defRPr sz="984"/>
            </a:lvl5pPr>
            <a:lvl6pPr marL="2249881" indent="0">
              <a:buNone/>
              <a:defRPr sz="984"/>
            </a:lvl6pPr>
            <a:lvl7pPr marL="2699857" indent="0">
              <a:buNone/>
              <a:defRPr sz="984"/>
            </a:lvl7pPr>
            <a:lvl8pPr marL="3149834" indent="0">
              <a:buNone/>
              <a:defRPr sz="984"/>
            </a:lvl8pPr>
            <a:lvl9pPr marL="3599810" indent="0">
              <a:buNone/>
              <a:defRPr sz="98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079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35000">
              <a:srgbClr val="7030A0"/>
            </a:gs>
            <a:gs pos="75000">
              <a:srgbClr val="BD4B56"/>
            </a:gs>
            <a:gs pos="100000">
              <a:schemeClr val="accent5">
                <a:lumMod val="60000"/>
                <a:lumOff val="4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479144"/>
            <a:ext cx="7762102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2395710"/>
            <a:ext cx="7762102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FB0B1-0239-42F1-AA15-485349081D34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8341240"/>
            <a:ext cx="3037344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8341240"/>
            <a:ext cx="202489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6CB33-FB58-474B-9815-A764ECA30C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678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99952" rtl="0" eaLnBrk="1" latinLnBrk="0" hangingPunct="1">
        <a:lnSpc>
          <a:spcPct val="90000"/>
        </a:lnSpc>
        <a:spcBef>
          <a:spcPct val="0"/>
        </a:spcBef>
        <a:buNone/>
        <a:defRPr sz="43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988" indent="-224988" algn="l" defTabSz="899952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2756" kern="1200">
          <a:solidFill>
            <a:schemeClr val="tx1"/>
          </a:solidFill>
          <a:latin typeface="+mn-lt"/>
          <a:ea typeface="+mn-ea"/>
          <a:cs typeface="+mn-cs"/>
        </a:defRPr>
      </a:lvl1pPr>
      <a:lvl2pPr marL="674964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24941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3pPr>
      <a:lvl4pPr marL="1574917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2024893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474869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924846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374822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824798" indent="-224988" algn="l" defTabSz="899952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1pPr>
      <a:lvl2pPr marL="449976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99952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3pPr>
      <a:lvl4pPr marL="1349929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4pPr>
      <a:lvl5pPr marL="1799905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5pPr>
      <a:lvl6pPr marL="2249881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6pPr>
      <a:lvl7pPr marL="2699857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7pPr>
      <a:lvl8pPr marL="3149834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8pPr>
      <a:lvl9pPr marL="3599810" algn="l" defTabSz="899952" rtl="0" eaLnBrk="1" latinLnBrk="0" hangingPunct="1">
        <a:defRPr sz="17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5414" y="73925"/>
            <a:ext cx="845089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0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516" y="3281189"/>
            <a:ext cx="3655058" cy="2436705"/>
          </a:xfrm>
          <a:prstGeom prst="ellipse">
            <a:avLst/>
          </a:prstGeom>
          <a:ln w="3175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318680" y="2972842"/>
            <a:ext cx="4426939" cy="355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 b="1" u="sng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</a:t>
            </a:r>
            <a:r>
              <a:rPr lang="ru-RU" sz="2000" b="1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подарков, полученных в связи с протокольными мероприятиями, со служебными командировками или иными официальными мероприятиями, участие </a:t>
            </a:r>
            <a:br>
              <a:rPr lang="ru-RU" sz="2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которых связано с исполнением ими служебных (должностных) обязанностей. Такие ПОДАРКИ признаются муниципальной собственностью.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6693" y="6863751"/>
            <a:ext cx="802615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См.</a:t>
            </a:r>
            <a:r>
              <a:rPr lang="ru-RU" b="1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статью 575 Гражданского кодекса Российской Федерации,  </a:t>
            </a:r>
          </a:p>
          <a:p>
            <a:pPr algn="ctr"/>
            <a:r>
              <a:rPr lang="ru-RU" b="1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статью 14 Федерального Закона от 02.03.2007 № 25-ФЗ «О муниципальной службе в Российской Федерации», </a:t>
            </a:r>
          </a:p>
          <a:p>
            <a:pPr algn="ctr"/>
            <a:r>
              <a:rPr lang="ru-RU" b="1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председателя Совета депутатов города Новосибирска </a:t>
            </a:r>
          </a:p>
          <a:p>
            <a:pPr algn="ctr"/>
            <a:r>
              <a:rPr lang="ru-RU" b="1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27.05.2014 № 3-п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3678" y="596500"/>
            <a:ext cx="845089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Муниципальные служащие, </a:t>
            </a:r>
          </a:p>
          <a:p>
            <a:pPr algn="ctr"/>
            <a:r>
              <a:rPr lang="ru-RU" sz="3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 вправе получать подарки </a:t>
            </a:r>
            <a:br>
              <a:rPr lang="ru-RU" sz="25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25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от физических (юридических) лиц, </a:t>
            </a:r>
          </a:p>
          <a:p>
            <a:pPr algn="ctr"/>
            <a:r>
              <a:rPr lang="ru-RU" sz="25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связи с их должностным положением или исполнением ими служебных (должностных) обязанностей</a:t>
            </a:r>
          </a:p>
        </p:txBody>
      </p:sp>
    </p:spTree>
    <p:extLst>
      <p:ext uri="{BB962C8B-B14F-4D97-AF65-F5344CB8AC3E}">
        <p14:creationId xmlns:p14="http://schemas.microsoft.com/office/powerpoint/2010/main" val="118795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17926" y="377523"/>
            <a:ext cx="556722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Муниципальный служащий, 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получивший подарок в связи с протокольным мероприятием, со служебной командировкой или иным официальным мероприятием, </a:t>
            </a:r>
          </a:p>
          <a:p>
            <a:pPr algn="ctr"/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должен не позднее </a:t>
            </a:r>
            <a:r>
              <a:rPr lang="ru-RU" sz="2200" b="1" u="sng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трех рабочих дней </a:t>
            </a:r>
          </a:p>
          <a:p>
            <a:pPr algn="ctr"/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 дня его получения </a:t>
            </a:r>
          </a:p>
          <a:p>
            <a:pPr algn="ctr"/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(а в случае получения подарка во время служебной командировки – </a:t>
            </a:r>
          </a:p>
          <a:p>
            <a:pPr algn="ctr"/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не позднее </a:t>
            </a:r>
            <a:r>
              <a:rPr lang="ru-RU" sz="2200" b="1" u="sng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трех рабочих дней 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со дня возвращения лица) </a:t>
            </a:r>
          </a:p>
          <a:p>
            <a:pPr algn="ctr"/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подать уведомление </a:t>
            </a:r>
          </a:p>
          <a:p>
            <a:pPr algn="ctr"/>
            <a:r>
              <a:rPr lang="ru-RU" sz="2200" b="1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хозяйственный отдел Совета депутатов города Новосибирска 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151" y="277290"/>
            <a:ext cx="2396462" cy="239646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5151" y="2868091"/>
            <a:ext cx="2573378" cy="25733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1494" y="5429895"/>
            <a:ext cx="863471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Подарок, стоимость которого подтверждается документами и превышает </a:t>
            </a:r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3 000 рублей 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либо стоимость которого неизвестна,</a:t>
            </a:r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сдается</a:t>
            </a:r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 акту на хранение </a:t>
            </a:r>
          </a:p>
          <a:p>
            <a:pPr algn="ctr"/>
            <a:r>
              <a:rPr lang="ru-RU" sz="2200" b="1" dirty="0">
                <a:solidFill>
                  <a:srgbClr val="00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хозяйственный отдел Совета депутатов города Новосибирска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</a:t>
            </a:r>
          </a:p>
          <a:p>
            <a:pPr algn="ctr"/>
            <a:endParaRPr lang="ru-RU" sz="2200" b="1" dirty="0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Муниципальный служащий</a:t>
            </a:r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сдавший подарок, </a:t>
            </a:r>
            <a:r>
              <a:rPr lang="ru-RU" sz="22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может его выкупить</a:t>
            </a:r>
            <a:r>
              <a:rPr lang="ru-RU" sz="2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</a:t>
            </a:r>
            <a:r>
              <a:rPr lang="ru-RU" sz="2200" b="1" dirty="0">
                <a:solidFill>
                  <a:schemeClr val="accent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направив не позднее двух месяцев со дня сдачи подарка заявление на имя председателя Совета депутатов города Новосибирска.</a:t>
            </a:r>
          </a:p>
        </p:txBody>
      </p:sp>
    </p:spTree>
    <p:extLst>
      <p:ext uri="{BB962C8B-B14F-4D97-AF65-F5344CB8AC3E}">
        <p14:creationId xmlns:p14="http://schemas.microsoft.com/office/powerpoint/2010/main" val="35930976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563</TotalTime>
  <Words>178</Words>
  <Application>Microsoft Office PowerPoint</Application>
  <PresentationFormat>Произвольный</PresentationFormat>
  <Paragraphs>19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Times New Roman</vt:lpstr>
      <vt:lpstr>Тема Office</vt:lpstr>
      <vt:lpstr>Презентация PowerPoint</vt:lpstr>
      <vt:lpstr>Презентация PowerPoint</vt:lpstr>
    </vt:vector>
  </TitlesOfParts>
  <Company>Правительство Новосибирской области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Мартынов Максим Николаевич</dc:creator>
  <cp:lastModifiedBy>Маркова Ольга Викторовна</cp:lastModifiedBy>
  <cp:revision>73</cp:revision>
  <cp:lastPrinted>2022-01-21T09:09:48Z</cp:lastPrinted>
  <dcterms:created xsi:type="dcterms:W3CDTF">2021-10-21T07:13:54Z</dcterms:created>
  <dcterms:modified xsi:type="dcterms:W3CDTF">2022-01-21T09:20:57Z</dcterms:modified>
</cp:coreProperties>
</file>